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
      <p:font typeface="Copperplate Gothic Bold" panose="020E0705020206020404" pitchFamily="34" charset="0"/>
      <p:regular r:id="rId19"/>
    </p:embeddedFont>
    <p:embeddedFont>
      <p:font typeface="Palatino Linotype" panose="02040502050505030304" pitchFamily="18"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42" d="100"/>
          <a:sy n="42"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TOP 5</c:v>
                </c:pt>
              </c:strCache>
            </c:strRef>
          </c:tx>
          <c:dPt>
            <c:idx val="0"/>
            <c:bubble3D val="0"/>
            <c:spPr>
              <a:solidFill>
                <a:schemeClr val="accent1">
                  <a:shade val="53000"/>
                </a:schemeClr>
              </a:solidFill>
              <a:ln>
                <a:noFill/>
              </a:ln>
              <a:effectLst>
                <a:outerShdw blurRad="254000" sx="102000" sy="102000" algn="ctr" rotWithShape="0">
                  <a:prstClr val="black">
                    <a:alpha val="20000"/>
                  </a:prstClr>
                </a:outerShdw>
              </a:effectLst>
              <a:sp3d/>
            </c:spPr>
          </c:dPt>
          <c:dPt>
            <c:idx val="1"/>
            <c:bubble3D val="0"/>
            <c:spPr>
              <a:solidFill>
                <a:schemeClr val="accent1">
                  <a:shade val="76000"/>
                </a:schemeClr>
              </a:solidFill>
              <a:ln>
                <a:noFill/>
              </a:ln>
              <a:effectLst>
                <a:outerShdw blurRad="254000" sx="102000" sy="102000" algn="ctr" rotWithShape="0">
                  <a:prstClr val="black">
                    <a:alpha val="20000"/>
                  </a:prstClr>
                </a:outerShdw>
              </a:effectLst>
              <a:sp3d/>
            </c:spPr>
          </c:dPt>
          <c:dPt>
            <c:idx val="2"/>
            <c:bubble3D val="0"/>
            <c:spPr>
              <a:solidFill>
                <a:schemeClr val="accent1"/>
              </a:solidFill>
              <a:ln>
                <a:noFill/>
              </a:ln>
              <a:effectLst>
                <a:outerShdw blurRad="254000" sx="102000" sy="102000" algn="ctr" rotWithShape="0">
                  <a:prstClr val="black">
                    <a:alpha val="20000"/>
                  </a:prstClr>
                </a:outerShdw>
              </a:effectLst>
              <a:sp3d/>
            </c:spPr>
          </c:dPt>
          <c:dPt>
            <c:idx val="3"/>
            <c:bubble3D val="0"/>
            <c:spPr>
              <a:solidFill>
                <a:schemeClr val="accent1">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7FA-4EEF-9951-A5BCDA0BC390}"/>
              </c:ext>
            </c:extLst>
          </c:dPt>
          <c:dPt>
            <c:idx val="4"/>
            <c:bubble3D val="0"/>
            <c:spPr>
              <a:solidFill>
                <a:schemeClr val="accent1">
                  <a:tint val="54000"/>
                </a:schemeClr>
              </a:solidFill>
              <a:ln>
                <a:noFill/>
              </a:ln>
              <a:effectLst>
                <a:outerShdw blurRad="254000" sx="102000" sy="102000" algn="ctr" rotWithShape="0">
                  <a:prstClr val="black">
                    <a:alpha val="20000"/>
                  </a:prstClr>
                </a:outerShdw>
              </a:effectLst>
              <a:sp3d/>
            </c:spPr>
          </c:dPt>
          <c:dLbls>
            <c:numFmt formatCode="General" sourceLinked="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67105</c:v>
                </c:pt>
                <c:pt idx="1">
                  <c:v>64899</c:v>
                </c:pt>
                <c:pt idx="2">
                  <c:v>63138</c:v>
                </c:pt>
                <c:pt idx="3">
                  <c:v>62096</c:v>
                </c:pt>
                <c:pt idx="4">
                  <c:v>61548</c:v>
                </c:pt>
              </c:numCache>
            </c:numRef>
          </c:val>
          <c:extLst>
            <c:ext xmlns:c16="http://schemas.microsoft.com/office/drawing/2014/chart" uri="{C3380CC4-5D6E-409C-BE32-E72D297353CC}">
              <c16:uniqueId val="{00000000-E7FA-4EEF-9951-A5BCDA0BC390}"/>
            </c:ext>
          </c:extLst>
        </c:ser>
        <c:dLbls>
          <c:dLblPos val="ctr"/>
          <c:showLegendKey val="0"/>
          <c:showVal val="1"/>
          <c:showCatName val="0"/>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TOP 5</c:v>
                </c:pt>
              </c:strCache>
            </c:strRef>
          </c:tx>
          <c:dPt>
            <c:idx val="0"/>
            <c:bubble3D val="0"/>
            <c:spPr>
              <a:solidFill>
                <a:schemeClr val="accent1">
                  <a:shade val="53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BE9-4C82-AAC5-9C142E13F3C7}"/>
              </c:ext>
            </c:extLst>
          </c:dPt>
          <c:dPt>
            <c:idx val="1"/>
            <c:bubble3D val="0"/>
            <c:spPr>
              <a:solidFill>
                <a:schemeClr val="accent1">
                  <a:shade val="7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EBE9-4C82-AAC5-9C142E13F3C7}"/>
              </c:ext>
            </c:extLst>
          </c:dPt>
          <c:dPt>
            <c:idx val="2"/>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EBE9-4C82-AAC5-9C142E13F3C7}"/>
              </c:ext>
            </c:extLst>
          </c:dPt>
          <c:dPt>
            <c:idx val="3"/>
            <c:bubble3D val="0"/>
            <c:spPr>
              <a:solidFill>
                <a:schemeClr val="accent1">
                  <a:tint val="77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EBE9-4C82-AAC5-9C142E13F3C7}"/>
              </c:ext>
            </c:extLst>
          </c:dPt>
          <c:dPt>
            <c:idx val="4"/>
            <c:bubble3D val="0"/>
            <c:spPr>
              <a:solidFill>
                <a:schemeClr val="accent1">
                  <a:tint val="54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EBE9-4C82-AAC5-9C142E13F3C7}"/>
              </c:ext>
            </c:extLst>
          </c:dPt>
          <c:dLbls>
            <c:numFmt formatCode="0.00%" sourceLinked="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67105</c:v>
                </c:pt>
                <c:pt idx="1">
                  <c:v>64899</c:v>
                </c:pt>
                <c:pt idx="2">
                  <c:v>63138</c:v>
                </c:pt>
                <c:pt idx="3">
                  <c:v>62096</c:v>
                </c:pt>
                <c:pt idx="4">
                  <c:v>61548</c:v>
                </c:pt>
              </c:numCache>
            </c:numRef>
          </c:val>
          <c:extLst>
            <c:ext xmlns:c16="http://schemas.microsoft.com/office/drawing/2014/chart" uri="{C3380CC4-5D6E-409C-BE32-E72D297353CC}">
              <c16:uniqueId val="{0000000A-EBE9-4C82-AAC5-9C142E13F3C7}"/>
            </c:ext>
          </c:extLst>
        </c:ser>
        <c:dLbls>
          <c:dLblPos val="ctr"/>
          <c:showLegendKey val="0"/>
          <c:showVal val="1"/>
          <c:showCatName val="0"/>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9600" spc="-105" dirty="0" smtClean="0">
                <a:solidFill>
                  <a:srgbClr val="FFFFFF"/>
                </a:solidFill>
                <a:latin typeface="Copperplate Gothic Bold" panose="020E0705020206020404" pitchFamily="34" charset="0"/>
              </a:rPr>
              <a:t>Social </a:t>
            </a:r>
            <a:r>
              <a:rPr lang="en-US" sz="9600" spc="-105" dirty="0" err="1" smtClean="0">
                <a:solidFill>
                  <a:srgbClr val="FFFFFF"/>
                </a:solidFill>
                <a:latin typeface="Copperplate Gothic Bold" panose="020E0705020206020404" pitchFamily="34" charset="0"/>
              </a:rPr>
              <a:t>BuZz</a:t>
            </a:r>
            <a:endParaRPr lang="en-US" sz="9600" spc="-105" dirty="0">
              <a:solidFill>
                <a:srgbClr val="FFFFFF"/>
              </a:solidFill>
              <a:latin typeface="Copperplate Gothic Bold" panose="020E07050202060204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149930"/>
          </a:xfrm>
          <a:prstGeom prst="rect">
            <a:avLst/>
          </a:prstGeom>
        </p:spPr>
        <p:txBody>
          <a:bodyPr wrap="square" lIns="0" tIns="0" rIns="0" bIns="0" rtlCol="0" anchor="t">
            <a:spAutoFit/>
          </a:bodyPr>
          <a:lstStyle/>
          <a:p>
            <a:pPr>
              <a:lnSpc>
                <a:spcPts val="9600"/>
              </a:lnSpc>
            </a:pPr>
            <a:r>
              <a:rPr lang="en-US" sz="7200" spc="-80" dirty="0">
                <a:solidFill>
                  <a:srgbClr val="000000"/>
                </a:solidFill>
                <a:latin typeface="Copperplate Gothic Bold" panose="020E07050202060204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Rounded Rectangle 17"/>
          <p:cNvSpPr/>
          <p:nvPr/>
        </p:nvSpPr>
        <p:spPr>
          <a:xfrm>
            <a:off x="11182066" y="1833731"/>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Food &amp; Culture</a:t>
            </a:r>
            <a:endParaRPr lang="en-IN" sz="3600" dirty="0">
              <a:latin typeface="Palatino Linotype" panose="02040502050505030304" pitchFamily="18" charset="0"/>
            </a:endParaRPr>
          </a:p>
        </p:txBody>
      </p:sp>
      <p:sp>
        <p:nvSpPr>
          <p:cNvPr id="26" name="Rounded Rectangle 25"/>
          <p:cNvSpPr/>
          <p:nvPr/>
        </p:nvSpPr>
        <p:spPr>
          <a:xfrm>
            <a:off x="11200354" y="7448636"/>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What’s Next ?</a:t>
            </a:r>
            <a:endParaRPr lang="en-IN" sz="3600" dirty="0">
              <a:latin typeface="Palatino Linotype" panose="02040502050505030304" pitchFamily="18" charset="0"/>
            </a:endParaRPr>
          </a:p>
        </p:txBody>
      </p:sp>
      <p:sp>
        <p:nvSpPr>
          <p:cNvPr id="27" name="Rounded Rectangle 26"/>
          <p:cNvSpPr/>
          <p:nvPr/>
        </p:nvSpPr>
        <p:spPr>
          <a:xfrm>
            <a:off x="11209498" y="4672267"/>
            <a:ext cx="6477000" cy="10668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Palatino Linotype" panose="02040502050505030304" pitchFamily="18" charset="0"/>
              </a:rPr>
              <a:t>Soccer</a:t>
            </a:r>
            <a:endParaRPr lang="en-IN" sz="3600" dirty="0">
              <a:latin typeface="Palatino Linotype" panose="020405020505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991"/>
          </a:xfrm>
          <a:prstGeom prst="rect">
            <a:avLst/>
          </a:prstGeom>
        </p:spPr>
        <p:txBody>
          <a:bodyPr lIns="0" tIns="0" rIns="0" bIns="0" rtlCol="0" anchor="t">
            <a:spAutoFit/>
          </a:bodyPr>
          <a:lstStyle/>
          <a:p>
            <a:pPr>
              <a:lnSpc>
                <a:spcPts val="3640"/>
              </a:lnSpc>
            </a:pPr>
            <a:r>
              <a:rPr lang="en-US" sz="2600" spc="-26" dirty="0">
                <a:solidFill>
                  <a:srgbClr val="FFFFFF"/>
                </a:solidFill>
                <a:latin typeface="Palatino Linotype" panose="0204050205050503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149930"/>
          </a:xfrm>
          <a:prstGeom prst="rect">
            <a:avLst/>
          </a:prstGeom>
        </p:spPr>
        <p:txBody>
          <a:bodyPr lIns="0" tIns="0" rIns="0" bIns="0" rtlCol="0" anchor="t">
            <a:spAutoFit/>
          </a:bodyPr>
          <a:lstStyle/>
          <a:p>
            <a:pPr algn="r">
              <a:lnSpc>
                <a:spcPts val="9600"/>
              </a:lnSpc>
            </a:pPr>
            <a:r>
              <a:rPr lang="en-US" sz="7200" spc="-80" dirty="0">
                <a:solidFill>
                  <a:srgbClr val="FFFFFF"/>
                </a:solidFill>
                <a:latin typeface="Copperplate Gothic Bold" panose="020E07050202060204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9324"/>
            <a:chOff x="0" y="0"/>
            <a:chExt cx="11564591" cy="507909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opperplate Gothic Bold" panose="020E0705020206020404" pitchFamily="34" charset="0"/>
                </a:rPr>
                <a:t>Today's agenda</a:t>
              </a:r>
            </a:p>
          </p:txBody>
        </p:sp>
        <p:sp>
          <p:nvSpPr>
            <p:cNvPr id="4" name="TextBox 4"/>
            <p:cNvSpPr txBox="1"/>
            <p:nvPr/>
          </p:nvSpPr>
          <p:spPr>
            <a:xfrm>
              <a:off x="0" y="2298166"/>
              <a:ext cx="11564591" cy="2780932"/>
            </a:xfrm>
            <a:prstGeom prst="rect">
              <a:avLst/>
            </a:prstGeom>
          </p:spPr>
          <p:txBody>
            <a:bodyPr lIns="0" tIns="0" rIns="0" bIns="0" rtlCol="0" anchor="t">
              <a:spAutoFit/>
            </a:bodyPr>
            <a:lstStyle/>
            <a:p>
              <a:pPr>
                <a:lnSpc>
                  <a:spcPts val="2660"/>
                </a:lnSpc>
              </a:pPr>
              <a:r>
                <a:rPr lang="en-US" sz="3200" spc="-19" dirty="0">
                  <a:solidFill>
                    <a:srgbClr val="000000"/>
                  </a:solidFill>
                  <a:latin typeface="Palatino Linotype" panose="02040502050505030304" pitchFamily="18" charset="0"/>
                </a:rPr>
                <a:t>Project recap</a:t>
              </a:r>
            </a:p>
            <a:p>
              <a:pPr>
                <a:lnSpc>
                  <a:spcPts val="2660"/>
                </a:lnSpc>
              </a:pPr>
              <a:r>
                <a:rPr lang="en-US" sz="3200" spc="-19" dirty="0">
                  <a:solidFill>
                    <a:srgbClr val="000000"/>
                  </a:solidFill>
                  <a:latin typeface="Palatino Linotype" panose="02040502050505030304" pitchFamily="18" charset="0"/>
                </a:rPr>
                <a:t>Problem</a:t>
              </a:r>
            </a:p>
            <a:p>
              <a:pPr>
                <a:lnSpc>
                  <a:spcPts val="2660"/>
                </a:lnSpc>
              </a:pPr>
              <a:r>
                <a:rPr lang="en-US" sz="3200" spc="-19" dirty="0">
                  <a:solidFill>
                    <a:srgbClr val="000000"/>
                  </a:solidFill>
                  <a:latin typeface="Palatino Linotype" panose="02040502050505030304" pitchFamily="18" charset="0"/>
                </a:rPr>
                <a:t>The Analytics team</a:t>
              </a:r>
            </a:p>
            <a:p>
              <a:pPr>
                <a:lnSpc>
                  <a:spcPts val="2660"/>
                </a:lnSpc>
              </a:pPr>
              <a:r>
                <a:rPr lang="en-US" sz="3200" spc="-19" dirty="0">
                  <a:solidFill>
                    <a:srgbClr val="000000"/>
                  </a:solidFill>
                  <a:latin typeface="Palatino Linotype" panose="02040502050505030304" pitchFamily="18" charset="0"/>
                </a:rPr>
                <a:t>Process</a:t>
              </a:r>
            </a:p>
            <a:p>
              <a:pPr>
                <a:lnSpc>
                  <a:spcPts val="2660"/>
                </a:lnSpc>
              </a:pPr>
              <a:r>
                <a:rPr lang="en-US" sz="3200" spc="-19" dirty="0">
                  <a:solidFill>
                    <a:srgbClr val="000000"/>
                  </a:solidFill>
                  <a:latin typeface="Palatino Linotype" panose="02040502050505030304" pitchFamily="18" charset="0"/>
                </a:rPr>
                <a:t>Insights</a:t>
              </a:r>
            </a:p>
            <a:p>
              <a:pPr>
                <a:lnSpc>
                  <a:spcPts val="2660"/>
                </a:lnSpc>
              </a:pPr>
              <a:r>
                <a:rPr lang="en-US" sz="3200" spc="-19" dirty="0">
                  <a:solidFill>
                    <a:srgbClr val="000000"/>
                  </a:solidFill>
                  <a:latin typeface="Palatino Linotype" panose="020405020505050303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7200" spc="-80" dirty="0">
                <a:solidFill>
                  <a:srgbClr val="FFFFFF"/>
                </a:solidFill>
                <a:latin typeface="Copperplate Gothic Bold" panose="020E0705020206020404" pitchFamily="34" charset="0"/>
              </a:rPr>
              <a:t>Project Recap</a:t>
            </a:r>
          </a:p>
        </p:txBody>
      </p:sp>
      <p:sp>
        <p:nvSpPr>
          <p:cNvPr id="35" name="Oval 34"/>
          <p:cNvSpPr/>
          <p:nvPr/>
        </p:nvSpPr>
        <p:spPr>
          <a:xfrm>
            <a:off x="8591165" y="2610021"/>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smtClean="0">
                <a:latin typeface="Palatino Linotype" panose="02040502050505030304" pitchFamily="18" charset="0"/>
              </a:rPr>
              <a:t>AUDIT </a:t>
            </a:r>
          </a:p>
          <a:p>
            <a:pPr algn="ctr"/>
            <a:r>
              <a:rPr lang="en-IN" b="1" dirty="0" smtClean="0">
                <a:latin typeface="Palatino Linotype" panose="02040502050505030304" pitchFamily="18" charset="0"/>
              </a:rPr>
              <a:t>OF </a:t>
            </a:r>
          </a:p>
          <a:p>
            <a:pPr algn="ctr"/>
            <a:r>
              <a:rPr lang="en-IN" b="1" dirty="0" smtClean="0">
                <a:latin typeface="Palatino Linotype" panose="02040502050505030304" pitchFamily="18" charset="0"/>
              </a:rPr>
              <a:t>BIG DATA</a:t>
            </a:r>
            <a:endParaRPr lang="en-IN" b="1" dirty="0">
              <a:latin typeface="Palatino Linotype" panose="02040502050505030304" pitchFamily="18" charset="0"/>
            </a:endParaRPr>
          </a:p>
        </p:txBody>
      </p:sp>
      <p:sp>
        <p:nvSpPr>
          <p:cNvPr id="36" name="Oval 35"/>
          <p:cNvSpPr/>
          <p:nvPr/>
        </p:nvSpPr>
        <p:spPr>
          <a:xfrm>
            <a:off x="12813358" y="2601678"/>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latin typeface="Palatino Linotype" panose="02040502050505030304" pitchFamily="18" charset="0"/>
              </a:rPr>
              <a:t>SUCCESSFUL</a:t>
            </a:r>
          </a:p>
          <a:p>
            <a:pPr algn="ctr"/>
            <a:r>
              <a:rPr lang="en-IN" dirty="0" smtClean="0">
                <a:latin typeface="Palatino Linotype" panose="02040502050505030304" pitchFamily="18" charset="0"/>
              </a:rPr>
              <a:t>IPO</a:t>
            </a:r>
          </a:p>
          <a:p>
            <a:pPr algn="ctr"/>
            <a:r>
              <a:rPr lang="en-IN" dirty="0" smtClean="0">
                <a:latin typeface="Palatino Linotype" panose="02040502050505030304" pitchFamily="18" charset="0"/>
              </a:rPr>
              <a:t>GUIDANCE</a:t>
            </a:r>
            <a:endParaRPr lang="en-IN" dirty="0">
              <a:latin typeface="Palatino Linotype" panose="02040502050505030304" pitchFamily="18" charset="0"/>
            </a:endParaRPr>
          </a:p>
        </p:txBody>
      </p:sp>
      <p:sp>
        <p:nvSpPr>
          <p:cNvPr id="37" name="Oval 36"/>
          <p:cNvSpPr/>
          <p:nvPr/>
        </p:nvSpPr>
        <p:spPr>
          <a:xfrm>
            <a:off x="10872267" y="5214459"/>
            <a:ext cx="2514600" cy="2366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latin typeface="Palatino Linotype" panose="02040502050505030304" pitchFamily="18" charset="0"/>
              </a:rPr>
              <a:t>ANALYSIS </a:t>
            </a:r>
          </a:p>
          <a:p>
            <a:pPr algn="ctr"/>
            <a:r>
              <a:rPr lang="en-IN" dirty="0" smtClean="0">
                <a:latin typeface="Palatino Linotype" panose="02040502050505030304" pitchFamily="18" charset="0"/>
              </a:rPr>
              <a:t>OF</a:t>
            </a:r>
          </a:p>
          <a:p>
            <a:pPr algn="ctr"/>
            <a:r>
              <a:rPr lang="en-IN" dirty="0" smtClean="0">
                <a:latin typeface="Palatino Linotype" panose="02040502050505030304" pitchFamily="18" charset="0"/>
              </a:rPr>
              <a:t>DATA</a:t>
            </a:r>
            <a:endParaRPr lang="en-IN" dirty="0">
              <a:latin typeface="Palatino Linotype" panose="020405020505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Copperplate Gothic Bold" panose="020E0705020206020404"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Copperplate Gothic Bold" panose="020E0705020206020404" pitchFamily="34" charset="0"/>
              </a:rPr>
              <a:t>The Analytics team</a:t>
            </a:r>
          </a:p>
        </p:txBody>
      </p:sp>
      <p:sp>
        <p:nvSpPr>
          <p:cNvPr id="32" name="TextBox 31"/>
          <p:cNvSpPr txBox="1"/>
          <p:nvPr/>
        </p:nvSpPr>
        <p:spPr>
          <a:xfrm>
            <a:off x="14243804" y="185585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Andrew Fleming</a:t>
            </a:r>
          </a:p>
          <a:p>
            <a:pPr algn="ctr"/>
            <a:r>
              <a:rPr lang="en-IN" dirty="0" smtClean="0">
                <a:latin typeface="Palatino Linotype" panose="02040502050505030304" pitchFamily="18" charset="0"/>
              </a:rPr>
              <a:t>Chief Technical Architect</a:t>
            </a:r>
            <a:endParaRPr lang="en-IN" dirty="0">
              <a:latin typeface="Palatino Linotype" panose="02040502050505030304" pitchFamily="18" charset="0"/>
            </a:endParaRPr>
          </a:p>
        </p:txBody>
      </p:sp>
      <p:sp>
        <p:nvSpPr>
          <p:cNvPr id="33" name="TextBox 32"/>
          <p:cNvSpPr txBox="1"/>
          <p:nvPr/>
        </p:nvSpPr>
        <p:spPr>
          <a:xfrm>
            <a:off x="14246852" y="486440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Marcus Rompton</a:t>
            </a:r>
          </a:p>
          <a:p>
            <a:pPr algn="ctr"/>
            <a:r>
              <a:rPr lang="en-IN" dirty="0" smtClean="0">
                <a:latin typeface="Palatino Linotype" panose="02040502050505030304" pitchFamily="18" charset="0"/>
              </a:rPr>
              <a:t>Senior Principal</a:t>
            </a:r>
            <a:endParaRPr lang="en-IN" dirty="0">
              <a:latin typeface="Palatino Linotype" panose="02040502050505030304" pitchFamily="18" charset="0"/>
            </a:endParaRPr>
          </a:p>
        </p:txBody>
      </p:sp>
      <p:sp>
        <p:nvSpPr>
          <p:cNvPr id="34" name="TextBox 33"/>
          <p:cNvSpPr txBox="1"/>
          <p:nvPr/>
        </p:nvSpPr>
        <p:spPr>
          <a:xfrm>
            <a:off x="14249900" y="7872955"/>
            <a:ext cx="3810000" cy="800219"/>
          </a:xfrm>
          <a:prstGeom prst="rect">
            <a:avLst/>
          </a:prstGeom>
          <a:noFill/>
        </p:spPr>
        <p:txBody>
          <a:bodyPr wrap="square" rtlCol="0">
            <a:spAutoFit/>
          </a:bodyPr>
          <a:lstStyle/>
          <a:p>
            <a:pPr algn="ctr"/>
            <a:r>
              <a:rPr lang="en-IN" sz="2800" dirty="0" smtClean="0">
                <a:latin typeface="Copperplate Gothic Bold" panose="020E0705020206020404" pitchFamily="34" charset="0"/>
              </a:rPr>
              <a:t>Adhil Muhamed</a:t>
            </a:r>
          </a:p>
          <a:p>
            <a:pPr algn="ctr"/>
            <a:r>
              <a:rPr lang="en-IN" dirty="0" smtClean="0">
                <a:latin typeface="Palatino Linotype" panose="02040502050505030304" pitchFamily="18" charset="0"/>
              </a:rPr>
              <a:t>Data Analyst</a:t>
            </a:r>
            <a:endParaRPr lang="en-IN" dirty="0">
              <a:latin typeface="Palatino Linotype" panose="020405020505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112099"/>
          </a:xfrm>
          <a:prstGeom prst="rect">
            <a:avLst/>
          </a:prstGeom>
        </p:spPr>
        <p:txBody>
          <a:bodyPr lIns="0" tIns="0" rIns="0" bIns="0" rtlCol="0" anchor="t">
            <a:spAutoFit/>
          </a:bodyPr>
          <a:lstStyle/>
          <a:p>
            <a:pPr algn="r">
              <a:lnSpc>
                <a:spcPts val="9600"/>
              </a:lnSpc>
            </a:pPr>
            <a:r>
              <a:rPr lang="en-US" sz="6000" spc="-80" dirty="0">
                <a:solidFill>
                  <a:srgbClr val="FFFFFF"/>
                </a:solidFill>
                <a:latin typeface="Copperplate Gothic Bold" panose="020E07050202060204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3" name="Rounded Rectangle 42"/>
          <p:cNvSpPr/>
          <p:nvPr/>
        </p:nvSpPr>
        <p:spPr>
          <a:xfrm>
            <a:off x="11407735" y="7813770"/>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Insights</a:t>
            </a:r>
            <a:endParaRPr lang="en-IN" sz="3600" dirty="0">
              <a:latin typeface="Palatino Linotype" panose="02040502050505030304" pitchFamily="18" charset="0"/>
            </a:endParaRPr>
          </a:p>
        </p:txBody>
      </p:sp>
      <p:sp>
        <p:nvSpPr>
          <p:cNvPr id="44" name="Rounded Rectangle 43"/>
          <p:cNvSpPr/>
          <p:nvPr/>
        </p:nvSpPr>
        <p:spPr>
          <a:xfrm>
            <a:off x="7652004" y="4470796"/>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Modelling</a:t>
            </a:r>
            <a:endParaRPr lang="en-IN" sz="3600" dirty="0">
              <a:latin typeface="Palatino Linotype" panose="02040502050505030304" pitchFamily="18" charset="0"/>
            </a:endParaRPr>
          </a:p>
        </p:txBody>
      </p:sp>
      <p:sp>
        <p:nvSpPr>
          <p:cNvPr id="45" name="Rounded Rectangle 44"/>
          <p:cNvSpPr/>
          <p:nvPr/>
        </p:nvSpPr>
        <p:spPr>
          <a:xfrm>
            <a:off x="5798130" y="2941434"/>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Extraction</a:t>
            </a:r>
            <a:endParaRPr lang="en-IN" sz="3600" dirty="0">
              <a:latin typeface="Palatino Linotype" panose="02040502050505030304" pitchFamily="18" charset="0"/>
            </a:endParaRPr>
          </a:p>
        </p:txBody>
      </p:sp>
      <p:sp>
        <p:nvSpPr>
          <p:cNvPr id="46" name="Rounded Rectangle 45"/>
          <p:cNvSpPr/>
          <p:nvPr/>
        </p:nvSpPr>
        <p:spPr>
          <a:xfrm>
            <a:off x="3997528" y="1338605"/>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Understanding</a:t>
            </a:r>
            <a:endParaRPr lang="en-IN" sz="3600" dirty="0">
              <a:latin typeface="Palatino Linotype" panose="02040502050505030304" pitchFamily="18" charset="0"/>
            </a:endParaRPr>
          </a:p>
        </p:txBody>
      </p:sp>
      <p:sp>
        <p:nvSpPr>
          <p:cNvPr id="47" name="Rounded Rectangle 46"/>
          <p:cNvSpPr/>
          <p:nvPr/>
        </p:nvSpPr>
        <p:spPr>
          <a:xfrm>
            <a:off x="9552372" y="6217256"/>
            <a:ext cx="6574794" cy="9985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600" dirty="0" smtClean="0">
                <a:latin typeface="Palatino Linotype" panose="02040502050505030304" pitchFamily="18" charset="0"/>
              </a:rPr>
              <a:t>Data Analytics</a:t>
            </a:r>
            <a:endParaRPr lang="en-IN" sz="3600" dirty="0">
              <a:latin typeface="Palatino Linotype" panose="020405020505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opperplate Gothic Bold" panose="020E07050202060204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Oval 13"/>
          <p:cNvSpPr/>
          <p:nvPr/>
        </p:nvSpPr>
        <p:spPr>
          <a:xfrm>
            <a:off x="2394068"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3600" dirty="0" smtClean="0">
                <a:latin typeface="Palatino Linotype" panose="02040502050505030304" pitchFamily="18" charset="0"/>
              </a:rPr>
              <a:t>16</a:t>
            </a:r>
            <a:endParaRPr lang="en-IN" sz="3600" dirty="0">
              <a:latin typeface="Palatino Linotype" panose="02040502050505030304" pitchFamily="18" charset="0"/>
            </a:endParaRPr>
          </a:p>
        </p:txBody>
      </p:sp>
      <p:sp>
        <p:nvSpPr>
          <p:cNvPr id="15" name="Oval 14"/>
          <p:cNvSpPr/>
          <p:nvPr/>
        </p:nvSpPr>
        <p:spPr>
          <a:xfrm>
            <a:off x="13411200"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smtClean="0">
                <a:latin typeface="Palatino Linotype" panose="02040502050505030304" pitchFamily="18" charset="0"/>
              </a:rPr>
              <a:t>DECEMBER</a:t>
            </a:r>
            <a:endParaRPr lang="en-IN" sz="2000" dirty="0">
              <a:latin typeface="Palatino Linotype" panose="02040502050505030304" pitchFamily="18" charset="0"/>
            </a:endParaRPr>
          </a:p>
        </p:txBody>
      </p:sp>
      <p:sp>
        <p:nvSpPr>
          <p:cNvPr id="16" name="Oval 15"/>
          <p:cNvSpPr/>
          <p:nvPr/>
        </p:nvSpPr>
        <p:spPr>
          <a:xfrm>
            <a:off x="7539092" y="3033685"/>
            <a:ext cx="2438400" cy="2514600"/>
          </a:xfrm>
          <a:prstGeom prst="ellipse">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IN" sz="3600" dirty="0" smtClean="0">
                <a:latin typeface="Palatino Linotype" panose="02040502050505030304" pitchFamily="18" charset="0"/>
              </a:rPr>
              <a:t>1913</a:t>
            </a:r>
            <a:endParaRPr lang="en-IN" sz="3600" dirty="0">
              <a:latin typeface="Palatino Linotype" panose="020405020505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p:cNvGraphicFramePr/>
          <p:nvPr>
            <p:extLst>
              <p:ext uri="{D42A27DB-BD31-4B8C-83A1-F6EECF244321}">
                <p14:modId xmlns:p14="http://schemas.microsoft.com/office/powerpoint/2010/main" val="2124218621"/>
              </p:ext>
            </p:extLst>
          </p:nvPr>
        </p:nvGraphicFramePr>
        <p:xfrm>
          <a:off x="4350842" y="1892930"/>
          <a:ext cx="11574957" cy="675577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p:nvPr>
            <p:extLst>
              <p:ext uri="{D42A27DB-BD31-4B8C-83A1-F6EECF244321}">
                <p14:modId xmlns:p14="http://schemas.microsoft.com/office/powerpoint/2010/main" val="1319736319"/>
              </p:ext>
            </p:extLst>
          </p:nvPr>
        </p:nvGraphicFramePr>
        <p:xfrm>
          <a:off x="4350842" y="1892930"/>
          <a:ext cx="11574957" cy="67557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1466</Words>
  <Application>Microsoft Office PowerPoint</Application>
  <PresentationFormat>Custom</PresentationFormat>
  <Paragraphs>141</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Clear Sans Regular Bold</vt:lpstr>
      <vt:lpstr>Arial</vt:lpstr>
      <vt:lpstr>Graphik Regular</vt:lpstr>
      <vt:lpstr>Calibri</vt:lpstr>
      <vt:lpstr>Copperplate Gothic Bold</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ADHIL MUHAMED</cp:lastModifiedBy>
  <cp:revision>22</cp:revision>
  <dcterms:created xsi:type="dcterms:W3CDTF">2006-08-16T00:00:00Z</dcterms:created>
  <dcterms:modified xsi:type="dcterms:W3CDTF">2022-11-26T08:15:21Z</dcterms:modified>
  <dc:identifier>DAEhDyfaYKE</dc:identifier>
</cp:coreProperties>
</file>